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DB95C-405A-4759-8379-E9AC1D2D63B4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55203-A84A-4786-BF58-D1F87E06D4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  <a:ln w="57150"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Asch and </a:t>
            </a:r>
            <a:r>
              <a:rPr lang="en-US" dirty="0" err="1" smtClean="0"/>
              <a:t>Milgram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on</a:t>
            </a:r>
          </a:p>
          <a:p>
            <a:r>
              <a:rPr lang="en-US" sz="4000" b="1" dirty="0" smtClean="0">
                <a:solidFill>
                  <a:schemeClr val="accent1"/>
                </a:solidFill>
              </a:rPr>
              <a:t>Conformity and Obedience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pic>
        <p:nvPicPr>
          <p:cNvPr id="16386" name="Picture 2" descr="http://www.is.wayne.edu/mnissani/PAGEPUB/mi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81200"/>
            <a:ext cx="1981200" cy="2675996"/>
          </a:xfrm>
          <a:prstGeom prst="rect">
            <a:avLst/>
          </a:prstGeom>
          <a:noFill/>
        </p:spPr>
      </p:pic>
      <p:pic>
        <p:nvPicPr>
          <p:cNvPr id="16388" name="Picture 4" descr="http://aschcenter.blogs.brynmawr.edu/files/2008/10/aschpipefor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981200"/>
            <a:ext cx="1891165" cy="2676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Solomon Asch: Hypothesis and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Conformity Experiment- mid 1950s</a:t>
            </a:r>
          </a:p>
          <a:p>
            <a:r>
              <a:rPr lang="en-US" dirty="0" smtClean="0"/>
              <a:t>Subject asked to match one of three lines to a “standard line”</a:t>
            </a:r>
          </a:p>
          <a:p>
            <a:pPr lvl="1"/>
            <a:r>
              <a:rPr lang="en-US" dirty="0" smtClean="0"/>
              <a:t>The answer was obvious</a:t>
            </a:r>
          </a:p>
          <a:p>
            <a:r>
              <a:rPr lang="en-US" dirty="0" smtClean="0"/>
              <a:t>Hypothesis: </a:t>
            </a:r>
          </a:p>
          <a:p>
            <a:pPr lvl="1"/>
            <a:r>
              <a:rPr lang="en-US" dirty="0" smtClean="0"/>
              <a:t>????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Asch Methodology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581400"/>
            <a:ext cx="8229600" cy="3276600"/>
          </a:xfrm>
        </p:spPr>
        <p:txBody>
          <a:bodyPr/>
          <a:lstStyle/>
          <a:p>
            <a:r>
              <a:rPr lang="en-US" dirty="0" smtClean="0"/>
              <a:t>Other group members insisted one of the shorter lines was actually the same height as the standard</a:t>
            </a:r>
          </a:p>
          <a:p>
            <a:r>
              <a:rPr lang="en-US" dirty="0" smtClean="0"/>
              <a:t>Subject began to question…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676400"/>
            <a:ext cx="81534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0" y="1828800"/>
            <a:ext cx="0" cy="1371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96000" y="2362200"/>
            <a:ext cx="0" cy="762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400800" y="2133600"/>
            <a:ext cx="0" cy="990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781800" y="2590800"/>
            <a:ext cx="0" cy="533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33600" y="2286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Standard Line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2800" y="2209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Comparison Lines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Asch’s Findings on Conformity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 than</a:t>
            </a:r>
            <a:r>
              <a:rPr lang="en-US" sz="4000" b="1" dirty="0" smtClean="0"/>
              <a:t> 1% </a:t>
            </a:r>
            <a:r>
              <a:rPr lang="en-US" dirty="0" smtClean="0"/>
              <a:t>of subjects chose the wrong line when asked on their own.</a:t>
            </a:r>
          </a:p>
          <a:p>
            <a:r>
              <a:rPr lang="en-US" dirty="0" smtClean="0"/>
              <a:t>More than </a:t>
            </a:r>
            <a:r>
              <a:rPr lang="en-US" sz="4000" b="1" dirty="0" smtClean="0"/>
              <a:t>33% </a:t>
            </a:r>
            <a:r>
              <a:rPr lang="en-US" sz="2800" dirty="0" smtClean="0"/>
              <a:t>chose the wrong line when asked in a group that had chosen the same wrong line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Statistical Significance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Statistical Significance</a:t>
            </a:r>
          </a:p>
          <a:p>
            <a:pPr lvl="1"/>
            <a:r>
              <a:rPr lang="en-US" dirty="0" smtClean="0"/>
              <a:t>A statistical significance test normally generates a result between 0 and 1</a:t>
            </a:r>
          </a:p>
          <a:p>
            <a:pPr lvl="2"/>
            <a:r>
              <a:rPr lang="en-US" dirty="0" smtClean="0"/>
              <a:t>0 showing no correlation between variables</a:t>
            </a:r>
          </a:p>
          <a:p>
            <a:pPr lvl="2"/>
            <a:r>
              <a:rPr lang="en-US" dirty="0" smtClean="0"/>
              <a:t>1 that there is absolute correlation</a:t>
            </a:r>
          </a:p>
          <a:p>
            <a:r>
              <a:rPr lang="en-US" dirty="0" smtClean="0"/>
              <a:t>What’s acceptable?</a:t>
            </a:r>
          </a:p>
          <a:p>
            <a:pPr lvl="1"/>
            <a:r>
              <a:rPr lang="en-US" dirty="0" smtClean="0"/>
              <a:t>If your confidence level, P &lt;0.05 or 0.001 reject</a:t>
            </a:r>
          </a:p>
          <a:p>
            <a:pPr lvl="1"/>
            <a:r>
              <a:rPr lang="en-US" dirty="0" smtClean="0"/>
              <a:t>If P is &gt; 0.05 there is significance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Stanley </a:t>
            </a:r>
            <a:r>
              <a:rPr lang="en-US" dirty="0" err="1" smtClean="0"/>
              <a:t>Milgram</a:t>
            </a:r>
            <a:r>
              <a:rPr lang="en-US" dirty="0" smtClean="0"/>
              <a:t> Hypothesis and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Studied obedience and how people respond to orders from an authority figure</a:t>
            </a:r>
          </a:p>
          <a:p>
            <a:r>
              <a:rPr lang="en-US" dirty="0" smtClean="0"/>
              <a:t>Real subjects assigned role of “teacher”</a:t>
            </a:r>
          </a:p>
          <a:p>
            <a:r>
              <a:rPr lang="en-US" dirty="0" smtClean="0"/>
              <a:t>Actors assigned role of “learner”</a:t>
            </a:r>
          </a:p>
          <a:p>
            <a:r>
              <a:rPr lang="en-US" dirty="0" smtClean="0"/>
              <a:t>Teachers think learners are also subjects in experiment</a:t>
            </a:r>
          </a:p>
          <a:p>
            <a:r>
              <a:rPr lang="en-US" dirty="0" smtClean="0"/>
              <a:t>Subjects thought they were taking a test on the effects of punishment on learning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Miligram</a:t>
            </a:r>
            <a:r>
              <a:rPr lang="en-US" dirty="0" smtClean="0"/>
              <a:t>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6096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Teacher was instructed to give the learner electric shocks if he answered the question wrong</a:t>
            </a:r>
          </a:p>
          <a:p>
            <a:r>
              <a:rPr lang="en-US" dirty="0" smtClean="0"/>
              <a:t>Teacher didn’t know the shocks weren’t real</a:t>
            </a:r>
          </a:p>
          <a:p>
            <a:pPr lvl="1"/>
            <a:r>
              <a:rPr lang="en-US" dirty="0" smtClean="0"/>
              <a:t>Learner (actor) would scream and groan in agony</a:t>
            </a:r>
          </a:p>
          <a:p>
            <a:pPr lvl="1"/>
            <a:r>
              <a:rPr lang="en-US" dirty="0" smtClean="0"/>
              <a:t>Experimenter would insist that the teacher continue</a:t>
            </a:r>
          </a:p>
          <a:p>
            <a:pPr lvl="1"/>
            <a:r>
              <a:rPr lang="en-US" dirty="0" smtClean="0"/>
              <a:t>Shock voltage would increase</a:t>
            </a:r>
            <a:endParaRPr lang="en-US" dirty="0"/>
          </a:p>
        </p:txBody>
      </p:sp>
      <p:pic>
        <p:nvPicPr>
          <p:cNvPr id="1026" name="Picture 2" descr="http://blog.lib.umn.edu/hamdi002/blog/Milgram-Stu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743200"/>
            <a:ext cx="2955452" cy="23812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Milgram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34200" cy="4190999"/>
          </a:xfrm>
        </p:spPr>
        <p:txBody>
          <a:bodyPr/>
          <a:lstStyle/>
          <a:p>
            <a:r>
              <a:rPr lang="en-US" dirty="0" smtClean="0"/>
              <a:t>Teachers were visibly distressed about the experiment but </a:t>
            </a:r>
            <a:r>
              <a:rPr lang="en-US" sz="4000" b="1" dirty="0" smtClean="0"/>
              <a:t>60% </a:t>
            </a:r>
            <a:r>
              <a:rPr lang="en-US" dirty="0" smtClean="0"/>
              <a:t>continued</a:t>
            </a:r>
          </a:p>
          <a:p>
            <a:r>
              <a:rPr lang="en-US" dirty="0" smtClean="0"/>
              <a:t>Even when learner said they had “slight heart condition” and screamed louder </a:t>
            </a:r>
            <a:r>
              <a:rPr lang="en-US" sz="3600" b="1" dirty="0" smtClean="0"/>
              <a:t>65% still continued!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247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Asch and Milgram</vt:lpstr>
      <vt:lpstr>Solomon Asch: Hypothesis and Methodology</vt:lpstr>
      <vt:lpstr>Asch Methodology and Results</vt:lpstr>
      <vt:lpstr>Asch’s Findings on Conformity</vt:lpstr>
      <vt:lpstr>Statistical Significance</vt:lpstr>
      <vt:lpstr>Stanley Milgram Hypothesis and Methodology</vt:lpstr>
      <vt:lpstr>Miligram Methodology</vt:lpstr>
      <vt:lpstr>Milgram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Asch and Milgram</dc:title>
  <dc:creator>John Hampton</dc:creator>
  <cp:lastModifiedBy>John Hampton</cp:lastModifiedBy>
  <cp:revision>3</cp:revision>
  <dcterms:created xsi:type="dcterms:W3CDTF">2012-02-06T11:55:00Z</dcterms:created>
  <dcterms:modified xsi:type="dcterms:W3CDTF">2012-02-06T12:20:29Z</dcterms:modified>
</cp:coreProperties>
</file>